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20" r:id="rId1"/>
  </p:sldMasterIdLst>
  <p:sldIdLst>
    <p:sldId id="258" r:id="rId2"/>
    <p:sldId id="262" r:id="rId3"/>
    <p:sldId id="266" r:id="rId4"/>
    <p:sldId id="267" r:id="rId5"/>
    <p:sldId id="272" r:id="rId6"/>
    <p:sldId id="269" r:id="rId7"/>
    <p:sldId id="27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C0"/>
    <a:srgbClr val="1729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40"/>
  </p:normalViewPr>
  <p:slideViewPr>
    <p:cSldViewPr snapToGrid="0">
      <p:cViewPr varScale="1">
        <p:scale>
          <a:sx n="110" d="100"/>
          <a:sy n="110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99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326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57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45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089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518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4/23/24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5897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4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37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53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4D57BDD-E64A-4D27-8978-82FFCA18A12C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3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74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rdosinstitute.org/" TargetMode="External"/><Relationship Id="rId7" Type="http://schemas.openxmlformats.org/officeDocument/2006/relationships/hyperlink" Target="https://github.com/tmfreiberg/road-safety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github.com/zhafen/markets-and-the-media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riangle sign on the side of a road&#10;&#10;Description automatically generated">
            <a:extLst>
              <a:ext uri="{FF2B5EF4-FFF2-40B4-BE49-F238E27FC236}">
                <a16:creationId xmlns:a16="http://schemas.microsoft.com/office/drawing/2014/main" id="{9D07B205-82E2-C2E6-A702-C57C96E32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23" y="0"/>
            <a:ext cx="12186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711C6-DB79-1D07-28C0-AF7675AD6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74" y="677894"/>
            <a:ext cx="11431032" cy="1655403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tx1"/>
                </a:solidFill>
              </a:rPr>
              <a:t>	</a:t>
            </a: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	 	</a:t>
            </a:r>
            <a:r>
              <a:rPr lang="en-US" sz="36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Predicting Severity of road accidents</a:t>
            </a:r>
            <a:b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Elizabeth Kelley, Jack Wagner,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Supriyo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Ghosh</a:t>
            </a:r>
            <a:r>
              <a:rPr lang="en-US" sz="2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Tristan Freiberg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8" name="Google Shape;150;p25">
            <a:extLst>
              <a:ext uri="{FF2B5EF4-FFF2-40B4-BE49-F238E27FC236}">
                <a16:creationId xmlns:a16="http://schemas.microsoft.com/office/drawing/2014/main" id="{360A3F52-FDD4-1B23-2390-C5261A3B5758}"/>
              </a:ext>
            </a:extLst>
          </p:cNvPr>
          <p:cNvCxnSpPr>
            <a:cxnSpLocks/>
          </p:cNvCxnSpPr>
          <p:nvPr/>
        </p:nvCxnSpPr>
        <p:spPr>
          <a:xfrm flipH="1">
            <a:off x="1408386" y="6141192"/>
            <a:ext cx="9070428" cy="3729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" name="Google Shape;152;p25">
            <a:hlinkClick r:id="rId3"/>
            <a:extLst>
              <a:ext uri="{FF2B5EF4-FFF2-40B4-BE49-F238E27FC236}">
                <a16:creationId xmlns:a16="http://schemas.microsoft.com/office/drawing/2014/main" id="{9BF276C0-E905-8A07-7A27-6DB3D92F2F3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465" y="4307229"/>
            <a:ext cx="927921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53;p25">
            <a:extLst>
              <a:ext uri="{FF2B5EF4-FFF2-40B4-BE49-F238E27FC236}">
                <a16:creationId xmlns:a16="http://schemas.microsoft.com/office/drawing/2014/main" id="{82421D07-61C9-8310-BDC4-B2713E5FACA6}"/>
              </a:ext>
            </a:extLst>
          </p:cNvPr>
          <p:cNvSpPr txBox="1"/>
          <p:nvPr/>
        </p:nvSpPr>
        <p:spPr>
          <a:xfrm>
            <a:off x="1364034" y="4622251"/>
            <a:ext cx="3983471" cy="90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THE ERDŐS INSTITUTE</a:t>
            </a:r>
          </a:p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SCIENCE BOOTCAMP, SPRING 2024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 u="none" strike="noStrike" cap="none" dirty="0">
              <a:solidFill>
                <a:schemeClr val="tx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54;p25" descr="Font Github Svg Png Icon Free Download (#360708) - OnlineWebFonts.COM">
            <a:hlinkClick r:id="rId5"/>
            <a:extLst>
              <a:ext uri="{FF2B5EF4-FFF2-40B4-BE49-F238E27FC236}">
                <a16:creationId xmlns:a16="http://schemas.microsoft.com/office/drawing/2014/main" id="{7809F9BF-7D0E-A7FC-B6F2-54D67BA5DD3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696875" y="3626167"/>
            <a:ext cx="834210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1DBBA49-8C90-94A7-AD2C-411A8862F1CB}"/>
              </a:ext>
            </a:extLst>
          </p:cNvPr>
          <p:cNvSpPr txBox="1"/>
          <p:nvPr/>
        </p:nvSpPr>
        <p:spPr>
          <a:xfrm>
            <a:off x="10188108" y="4524704"/>
            <a:ext cx="2842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384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 crash on the road&#10;&#10;Description automatically generated">
            <a:extLst>
              <a:ext uri="{FF2B5EF4-FFF2-40B4-BE49-F238E27FC236}">
                <a16:creationId xmlns:a16="http://schemas.microsoft.com/office/drawing/2014/main" id="{F7AE2438-F0D0-F9EB-A280-6FD338651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106" y="875249"/>
            <a:ext cx="5252865" cy="3251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8B7E0A-47E1-7D24-34EE-B083B096349D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									</a:t>
            </a:r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55C441-0941-0FBE-4267-F2B0A5684C18}"/>
              </a:ext>
            </a:extLst>
          </p:cNvPr>
          <p:cNvSpPr txBox="1"/>
          <p:nvPr/>
        </p:nvSpPr>
        <p:spPr>
          <a:xfrm>
            <a:off x="0" y="875249"/>
            <a:ext cx="6651586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Understanding and predicting traffic accident severity is crucial for improving emergency response protocols and urban planning strategies.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project focused on analyzing data related to ~300,000 traffic accidents based on police reports filed in Montreal between 2011 and 2022.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goal was to develop a model that could reliably predict the severity level of a traffic accident as belonging to one of three classes: material damage (no injuries), minor injuries, or serious/fatal injuries sustained by at least one person.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Providing 911 dispatchers or urban planners with predictive insights would facilitate better emergency response coordination, and infrastructure design that aligns with Vision Zero strategies, or generally reducing the frequency/severity of road accidents.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311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8977"/>
            <a:ext cx="12192000" cy="1666755"/>
          </a:xfrm>
          <a:solidFill>
            <a:schemeClr val="accent6">
              <a:lumMod val="50000"/>
            </a:schemeClr>
          </a:solidFill>
        </p:spPr>
        <p:txBody>
          <a:bodyPr>
            <a:noAutofit/>
          </a:bodyPr>
          <a:lstStyle/>
          <a:p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			       </a:t>
            </a: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collection</a:t>
            </a:r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792" y="2382582"/>
            <a:ext cx="11285317" cy="4475418"/>
          </a:xfrm>
        </p:spPr>
        <p:txBody>
          <a:bodyPr>
            <a:normAutofit/>
          </a:bodyPr>
          <a:lstStyle/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200" b="0" i="0" dirty="0">
                <a:effectLst/>
                <a:latin typeface="Arial" panose="020B0604020202020204" pitchFamily="34" charset="0"/>
              </a:rPr>
              <a:t>We use the </a:t>
            </a:r>
            <a:r>
              <a:rPr lang="en-US" sz="2200" dirty="0">
                <a:latin typeface="Arial" panose="020B0604020202020204" pitchFamily="34" charset="0"/>
              </a:rPr>
              <a:t>accident reports from </a:t>
            </a:r>
            <a:r>
              <a:rPr lang="en-US" sz="2200" b="0" i="0" dirty="0">
                <a:effectLst/>
                <a:latin typeface="Arial" panose="020B0604020202020204" pitchFamily="34" charset="0"/>
              </a:rPr>
              <a:t>QUEBEC AUTOMOBILE INSURANCE SOCIETY (SAAQ) for last 10 years. </a:t>
            </a:r>
          </a:p>
          <a:p>
            <a:pPr marL="0" indent="0">
              <a:buClr>
                <a:srgbClr val="172937"/>
              </a:buClr>
              <a:buNone/>
            </a:pPr>
            <a:endParaRPr lang="en-US" sz="1800" dirty="0"/>
          </a:p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200" b="0" i="0" dirty="0">
                <a:effectLst/>
                <a:latin typeface="Arial" panose="020B0604020202020204" pitchFamily="34" charset="0"/>
              </a:rPr>
              <a:t>Available features in the data can be grouped as: temporal (month, weekend/weekday, hour); environmental (e.g. weather, light conditions); road conditions and built-environment (speed limit, one-way versus two-way street, school zone/residential zone etc.); road users/vehicle (pedestrian, cyclist, motorcyclist, light truck, heavy vehicle); nature of the accident (single vehicle, collision with fixed object, animal, etc.).</a:t>
            </a:r>
          </a:p>
        </p:txBody>
      </p:sp>
    </p:spTree>
    <p:extLst>
      <p:ext uri="{BB962C8B-B14F-4D97-AF65-F5344CB8AC3E}">
        <p14:creationId xmlns:p14="http://schemas.microsoft.com/office/powerpoint/2010/main" val="806572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Models Used</a:t>
            </a:r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AC0A15-2BBA-2F38-A776-80AF547E4C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937520"/>
              </p:ext>
            </p:extLst>
          </p:nvPr>
        </p:nvGraphicFramePr>
        <p:xfrm>
          <a:off x="2295556" y="3802429"/>
          <a:ext cx="6773335" cy="290684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46457459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74987441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2088399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77991304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180675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Predicted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504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275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29598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39552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5383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069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37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32215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12239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49567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129007"/>
                  </a:ext>
                </a:extLst>
              </a:tr>
              <a:tr h="68180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F2 score: 0.689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89773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0BFC89D-7166-3B1F-E53E-DBA2D398F867}"/>
              </a:ext>
            </a:extLst>
          </p:cNvPr>
          <p:cNvSpPr txBox="1"/>
          <p:nvPr/>
        </p:nvSpPr>
        <p:spPr>
          <a:xfrm>
            <a:off x="1634544" y="2281166"/>
            <a:ext cx="86588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Models used: Baseline, Logistic, Random Forest, SVM, </a:t>
            </a:r>
            <a:r>
              <a:rPr lang="en-US" sz="2000" dirty="0" err="1"/>
              <a:t>XGBoost</a:t>
            </a:r>
            <a:endParaRPr lang="en-US" sz="2000" dirty="0"/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Final model: </a:t>
            </a:r>
            <a:r>
              <a:rPr lang="en-US" sz="2000" dirty="0" err="1"/>
              <a:t>XGBoost</a:t>
            </a:r>
            <a:r>
              <a:rPr lang="en-US" sz="2000" dirty="0"/>
              <a:t> with </a:t>
            </a:r>
            <a:r>
              <a:rPr lang="en-US" sz="2000" dirty="0" err="1"/>
              <a:t>upsampling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8544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application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      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demo_screencast">
            <a:hlinkClick r:id="" action="ppaction://media"/>
            <a:extLst>
              <a:ext uri="{FF2B5EF4-FFF2-40B4-BE49-F238E27FC236}">
                <a16:creationId xmlns:a16="http://schemas.microsoft.com/office/drawing/2014/main" id="{B48F33F5-B062-4B06-3821-85D1C30AB3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4840"/>
          <a:stretch/>
        </p:blipFill>
        <p:spPr>
          <a:xfrm>
            <a:off x="825085" y="2034074"/>
            <a:ext cx="10138838" cy="460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5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Potential Future Directions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EA5A86-F493-7464-ED41-8D17A2F15931}"/>
              </a:ext>
            </a:extLst>
          </p:cNvPr>
          <p:cNvSpPr txBox="1"/>
          <p:nvPr/>
        </p:nvSpPr>
        <p:spPr>
          <a:xfrm>
            <a:off x="811763" y="2453951"/>
            <a:ext cx="104782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Test model on traffic data from different areas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Source traffic data with different variables to try to improve predictions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Create a tool for emergency vehicle dispatchers to allocate appropriate resources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 model to make recommendations to city governments to improve areas with high accident severity</a:t>
            </a:r>
          </a:p>
        </p:txBody>
      </p:sp>
    </p:spTree>
    <p:extLst>
      <p:ext uri="{BB962C8B-B14F-4D97-AF65-F5344CB8AC3E}">
        <p14:creationId xmlns:p14="http://schemas.microsoft.com/office/powerpoint/2010/main" val="2581081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6598" y="2532186"/>
            <a:ext cx="8527055" cy="2006763"/>
          </a:xfrm>
          <a:solidFill>
            <a:srgbClr val="E9EDC0"/>
          </a:solidFill>
        </p:spPr>
        <p:txBody>
          <a:bodyPr>
            <a:noAutofit/>
          </a:bodyPr>
          <a:lstStyle/>
          <a:p>
            <a:pPr marL="0" indent="0">
              <a:buClr>
                <a:srgbClr val="172937"/>
              </a:buClr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Our thanks to:</a:t>
            </a:r>
          </a:p>
          <a:p>
            <a:pPr marL="0" indent="0">
              <a:buClr>
                <a:srgbClr val="172937"/>
              </a:buClr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Dr. Adam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Kawash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for his mentorship.</a:t>
            </a:r>
          </a:p>
          <a:p>
            <a:pPr marL="0" indent="0">
              <a:buClr>
                <a:srgbClr val="172937"/>
              </a:buClr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The Erdős Institute, for the opportunity and support!</a:t>
            </a:r>
          </a:p>
          <a:p>
            <a:pPr marL="0" indent="0">
              <a:buClr>
                <a:srgbClr val="172937"/>
              </a:buClr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A2457-3EFD-582B-E1E4-19BFBEEB7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36204"/>
          </a:xfrm>
          <a:solidFill>
            <a:srgbClr val="172937"/>
          </a:solidFill>
        </p:spPr>
        <p:txBody>
          <a:bodyPr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44601126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927</TotalTime>
  <Words>423</Words>
  <Application>Microsoft Macintosh PowerPoint</Application>
  <PresentationFormat>Widescreen</PresentationFormat>
  <Paragraphs>60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Wingdings</vt:lpstr>
      <vt:lpstr>Gallery</vt:lpstr>
      <vt:lpstr>         Predicting Severity of road accidents    Elizabeth Kelley, Jack Wagner, Supriyo Ghosh, Tristan Freiberg </vt:lpstr>
      <vt:lpstr>PowerPoint Presentation</vt:lpstr>
      <vt:lpstr>               Data collection </vt:lpstr>
      <vt:lpstr> Models Used </vt:lpstr>
      <vt:lpstr> Streamlit application        </vt:lpstr>
      <vt:lpstr> Potential Future Directions  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Predicting Stock Volatility using sentiment analysis      Supriyo Ghosh, Feride Kose, Hy Lam, Mehdi Rezaie and Trung Vo </dc:title>
  <dc:creator>Kose, Feride Ceren</dc:creator>
  <cp:lastModifiedBy>Ghosh, Supriyo (sg4at)</cp:lastModifiedBy>
  <cp:revision>15</cp:revision>
  <dcterms:created xsi:type="dcterms:W3CDTF">2023-11-30T16:16:37Z</dcterms:created>
  <dcterms:modified xsi:type="dcterms:W3CDTF">2024-04-23T19:27:57Z</dcterms:modified>
</cp:coreProperties>
</file>

<file path=docProps/thumbnail.jpeg>
</file>